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534" r:id="rId3"/>
    <p:sldId id="536" r:id="rId4"/>
    <p:sldId id="538" r:id="rId5"/>
    <p:sldId id="537" r:id="rId6"/>
    <p:sldId id="496" r:id="rId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4" autoAdjust="0"/>
    <p:restoredTop sz="96301" autoAdjust="0"/>
  </p:normalViewPr>
  <p:slideViewPr>
    <p:cSldViewPr snapToGrid="0">
      <p:cViewPr varScale="1">
        <p:scale>
          <a:sx n="165" d="100"/>
          <a:sy n="165" d="100"/>
        </p:scale>
        <p:origin x="424" y="96"/>
      </p:cViewPr>
      <p:guideLst>
        <p:guide orient="horz" pos="74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EDCEC4E-9B1E-4C3B-9D18-203F7F1A39E0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977C5-473A-4BC2-ADC1-9D16A2177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0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977C5-473A-4BC2-ADC1-9D16A2177F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6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977C5-473A-4BC2-ADC1-9D16A2177F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8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2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3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3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5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4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2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4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6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7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0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B408E-2A6C-4134-847D-6F56CF9EC81B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A1D95-63AA-4D27-AC5C-0EE199B1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1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935" y="1879211"/>
            <a:ext cx="10252129" cy="12472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Spatially resolved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transcriptomics</a:t>
            </a:r>
            <a:b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Method of the Year 2020 @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Nature Methods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" y="93307"/>
            <a:ext cx="3190875" cy="456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455761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Yunhao Wang Ph.D.</a:t>
            </a: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February 26, 2021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Department of Biomedical Informatics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Ohio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43281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cxnSpLocks/>
          </p:cNvCxnSpPr>
          <p:nvPr/>
        </p:nvCxnSpPr>
        <p:spPr>
          <a:xfrm>
            <a:off x="14289" y="427200"/>
            <a:ext cx="121615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34191"/>
            <a:ext cx="121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Spatially resolved single-cell genomics and 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transcriptomics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imaging</a:t>
            </a:r>
            <a:endParaRPr lang="en-US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4468" y="1685505"/>
            <a:ext cx="386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Xiaowei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Zhuang @ Harvard &amp; HHMI</a:t>
            </a:r>
          </a:p>
          <a:p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STORM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-- stochastic optical reconstruction microscopy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Super-resolution Microscopy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Method of the Year 2008 @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Nature Methods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4" y="527535"/>
            <a:ext cx="1659784" cy="1142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46" y="1860116"/>
            <a:ext cx="1376363" cy="12144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930" y="3230837"/>
            <a:ext cx="1404938" cy="35337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319" y="725618"/>
            <a:ext cx="1476411" cy="1096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67" y="772855"/>
            <a:ext cx="1613535" cy="3473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237" y="4283524"/>
            <a:ext cx="1594442" cy="2521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2933" y="904730"/>
            <a:ext cx="1300310" cy="12859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2933" y="2570787"/>
            <a:ext cx="1300310" cy="12929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5113" y="5649724"/>
            <a:ext cx="1828561" cy="9443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5416" y="4350911"/>
            <a:ext cx="1828561" cy="11951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04" y="3299340"/>
            <a:ext cx="3646858" cy="264067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379319" y="429595"/>
            <a:ext cx="166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Multiplexed FISH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07237" y="417434"/>
            <a:ext cx="184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situ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83759" y="584332"/>
            <a:ext cx="3169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atlas of a complex tissue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72870" y="2234032"/>
            <a:ext cx="3275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Intracellular transcriptome organization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53279" y="3923529"/>
            <a:ext cx="3922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genome organization &amp; transcriptional bursts</a:t>
            </a:r>
          </a:p>
        </p:txBody>
      </p:sp>
      <p:sp>
        <p:nvSpPr>
          <p:cNvPr id="32" name="Oval 31"/>
          <p:cNvSpPr/>
          <p:nvPr/>
        </p:nvSpPr>
        <p:spPr>
          <a:xfrm>
            <a:off x="69004" y="5509810"/>
            <a:ext cx="722566" cy="481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4289" y="6082046"/>
            <a:ext cx="4370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Betzig: Aug </a:t>
            </a:r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, 2006; Mar13, 2006; PALM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; idea in 1995</a:t>
            </a:r>
            <a:endParaRPr lang="en-US" sz="11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Zhuang: Aug </a:t>
            </a:r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, 2006; Jul 7, 2006;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Nature Methods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314693" y="1199718"/>
            <a:ext cx="18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Single-cell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 a tissue (brain)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&gt;1 M cells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314693" y="2895765"/>
            <a:ext cx="160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Single-molecule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 a single cell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&gt;10 K genes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353674" y="4412697"/>
            <a:ext cx="1822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Single-molecule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 a single nucleus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&gt;1000 genomic loci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353674" y="5745069"/>
            <a:ext cx="182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Single-molecule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 a single nucleus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&gt;1000 genes</a:t>
            </a:r>
          </a:p>
        </p:txBody>
      </p:sp>
    </p:spTree>
    <p:extLst>
      <p:ext uri="{BB962C8B-B14F-4D97-AF65-F5344CB8AC3E}">
        <p14:creationId xmlns:p14="http://schemas.microsoft.com/office/powerpoint/2010/main" val="394460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38" grpId="0"/>
      <p:bldP spid="39" grpId="0"/>
      <p:bldP spid="32" grpId="0" animBg="1"/>
      <p:bldP spid="41" grpId="0"/>
      <p:bldP spid="42" grpId="0"/>
      <p:bldP spid="43" grpId="0"/>
      <p:bldP spid="44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733" y="2271592"/>
            <a:ext cx="1828800" cy="1076325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/>
          </p:cNvCxnSpPr>
          <p:nvPr/>
        </p:nvCxnSpPr>
        <p:spPr>
          <a:xfrm>
            <a:off x="14289" y="674855"/>
            <a:ext cx="121615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34191"/>
            <a:ext cx="121758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Spatially resolved 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transcriptomics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adds a new dimension to genomics</a:t>
            </a:r>
          </a:p>
          <a:p>
            <a:pPr algn="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--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Lundeberg @ KTH Royal Institute of Technology, Sweden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" y="723586"/>
            <a:ext cx="4371461" cy="5479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8" y="4167834"/>
            <a:ext cx="5613384" cy="2424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062" y="789995"/>
            <a:ext cx="3039690" cy="2785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733" y="772121"/>
            <a:ext cx="1818358" cy="162031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730142" y="3249585"/>
            <a:ext cx="3445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cell-cell and gene-gene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0" y="2770358"/>
            <a:ext cx="514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Cryosectioned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tissue slices are placed atop the microarray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963" y="6164840"/>
            <a:ext cx="500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enzymatic </a:t>
            </a:r>
            <a:r>
              <a:rPr lang="en-US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permeabilization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released mRNAs hybridize with the surface probes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2151" y="4512069"/>
            <a:ext cx="4813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Spatially barcoded probes are printed as microarrays of spots on the surface of glass slides or beads</a:t>
            </a:r>
          </a:p>
        </p:txBody>
      </p:sp>
    </p:spTree>
    <p:extLst>
      <p:ext uri="{BB962C8B-B14F-4D97-AF65-F5344CB8AC3E}">
        <p14:creationId xmlns:p14="http://schemas.microsoft.com/office/powerpoint/2010/main" val="22296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cxnSpLocks/>
          </p:cNvCxnSpPr>
          <p:nvPr/>
        </p:nvCxnSpPr>
        <p:spPr>
          <a:xfrm>
            <a:off x="14289" y="674855"/>
            <a:ext cx="121615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34191"/>
            <a:ext cx="121758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Spatially resolved </a:t>
            </a:r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transcriptomics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neuroscience</a:t>
            </a:r>
          </a:p>
          <a:p>
            <a:pPr algn="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--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Hongkui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Zeng @ Director of Allen Institute for Brain Science, USA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39" y="753472"/>
            <a:ext cx="1604889" cy="1927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19" y="797243"/>
            <a:ext cx="1624712" cy="1852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1" y="766364"/>
            <a:ext cx="1737613" cy="1926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923" y="779754"/>
            <a:ext cx="1541524" cy="18701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346" y="795175"/>
            <a:ext cx="1409886" cy="1896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718" y="3872962"/>
            <a:ext cx="1629421" cy="1806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900" y="3765012"/>
            <a:ext cx="2929829" cy="28079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35920" y="2670913"/>
            <a:ext cx="261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osmFISH</a:t>
            </a: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(Nat Methods, 2018)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Somatosensory cortex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31 cell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39 genes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89583" y="2691229"/>
            <a:ext cx="2407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MERFISH (Science, 2018)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hypothalamic preoptic area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70 cell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155 genes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8230" y="2698850"/>
            <a:ext cx="213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seqFISH</a:t>
            </a: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(Neuron, 2016)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dentate gyrus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13 genes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05177" y="2680771"/>
            <a:ext cx="235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pciSeq</a:t>
            </a: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(Nat Method,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hippocampus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99 genes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97526" y="2681019"/>
            <a:ext cx="2319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STARmap</a:t>
            </a: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(Science, 2018)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visual cortex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 cell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160 genes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289" y="5707819"/>
            <a:ext cx="231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Slide-</a:t>
            </a:r>
            <a:r>
              <a:rPr lang="en-US" sz="1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(Science, 2019)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hippocampus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large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transcriptome-wide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6663" y="3928679"/>
            <a:ext cx="3222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Cell-type-dependent local connectivity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Multi-patch (</a:t>
            </a:r>
            <a:r>
              <a:rPr lang="en-US" sz="1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1991 </a:t>
            </a:r>
            <a:r>
              <a:rPr lang="en-US" sz="12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Nobe</a:t>
            </a:r>
            <a:r>
              <a:rPr lang="en-US" sz="1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 Prize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Optogenetics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Method of the Year 2010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45729" y="5081765"/>
            <a:ext cx="4018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Long-range projection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Barcoded anterograde or retrograde viral labeling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45729" y="5967254"/>
            <a:ext cx="369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cell type identities to circuit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Spatially resolved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transcriptomics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Calcium imaging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79271" y="3872962"/>
            <a:ext cx="2696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opportunities for both technology and methodology!</a:t>
            </a:r>
          </a:p>
        </p:txBody>
      </p:sp>
    </p:spTree>
    <p:extLst>
      <p:ext uri="{BB962C8B-B14F-4D97-AF65-F5344CB8AC3E}">
        <p14:creationId xmlns:p14="http://schemas.microsoft.com/office/powerpoint/2010/main" val="15883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cxnSpLocks/>
          </p:cNvCxnSpPr>
          <p:nvPr/>
        </p:nvCxnSpPr>
        <p:spPr>
          <a:xfrm>
            <a:off x="14289" y="427200"/>
            <a:ext cx="121615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34191"/>
            <a:ext cx="1217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of the Year 2007-2020 @ </a:t>
            </a:r>
            <a:r>
              <a:rPr lang="en-US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Methods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104" y="537742"/>
            <a:ext cx="120638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2007:  Next-generation sequencing (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1980 Nobel Prize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Sanger) (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Ray Wu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吴瑞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2008:  Super-resolution fluorescence microscopy (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Nobel Prize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(</a:t>
            </a:r>
            <a:r>
              <a:rPr lang="en-US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Xiaowei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 Zhuang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庄小威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2009:  Induced pluripotent stem cells (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 Nobel Prize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(</a:t>
            </a:r>
            <a:r>
              <a:rPr lang="en-US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Hongkui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 Deng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邓宏奎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2010: 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Optogenetics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Feng Zhang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张锋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2011:  Genome editing (ZFN, TALEN) (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Nobel Prize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for CRISPR) (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Feng Zhang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张锋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David Liu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刘如谦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2012:  Proteomics (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2002 Nobel Prize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for mass spectrometry) (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Fuchu He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贺福初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2013:  Single-cell sequencing (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Fuchou Tang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汤富酬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Xiao</a:t>
            </a:r>
            <a:r>
              <a:rPr lang="en-US" altLang="zh-CN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liang</a:t>
            </a:r>
            <a:r>
              <a:rPr lang="en-US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Sunney</a:t>
            </a:r>
            <a:r>
              <a:rPr lang="en-US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谢晓亮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2014:  Light-sheet fluorescence microscopy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2015:  Single-particle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cryo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-electron microscopy (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 Nobel Prize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(</a:t>
            </a:r>
            <a:r>
              <a:rPr lang="en-US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Yigong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 Shi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施一公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2016: 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Epitranscriptomics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Chuan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何川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2017:  Organoids (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Yu Chen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陈宇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2018:  Imaging in freely behaving animals (</a:t>
            </a:r>
            <a:r>
              <a:rPr lang="en-US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eping</a:t>
            </a:r>
            <a:r>
              <a:rPr lang="en-US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 Cheng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程和平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2019:  Single-cell multimodal omics (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Fuchou Tang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汤富酬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2020:  Spatially resolved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transcriptomics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Xiaowei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 Zhuang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庄小威，</a:t>
            </a:r>
            <a:r>
              <a:rPr lang="en-US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zh-CN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Cai</a:t>
            </a:r>
            <a:r>
              <a:rPr lang="en-US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蔡龙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48850" y="4801501"/>
            <a:ext cx="223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15550" y="5397385"/>
            <a:ext cx="1909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</a:p>
        </p:txBody>
      </p:sp>
    </p:spTree>
    <p:extLst>
      <p:ext uri="{BB962C8B-B14F-4D97-AF65-F5344CB8AC3E}">
        <p14:creationId xmlns:p14="http://schemas.microsoft.com/office/powerpoint/2010/main" val="354175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62300"/>
            <a:ext cx="1217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274484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21108</TotalTime>
  <Words>560</Words>
  <Application>Microsoft Office PowerPoint</Application>
  <PresentationFormat>宽屏</PresentationFormat>
  <Paragraphs>95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Office Theme</vt:lpstr>
      <vt:lpstr>Spatially resolved transcriptomics Method of the Year 2020 @ Nature Methods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The Jackson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regulatory principle of gene expression revealed by single-molecule long-read sequencing technologies</dc:title>
  <dc:creator>Yunhao Wang</dc:creator>
  <cp:lastModifiedBy>tidesun</cp:lastModifiedBy>
  <cp:revision>1116</cp:revision>
  <cp:lastPrinted>2019-07-17T21:06:55Z</cp:lastPrinted>
  <dcterms:created xsi:type="dcterms:W3CDTF">2019-04-05T17:32:52Z</dcterms:created>
  <dcterms:modified xsi:type="dcterms:W3CDTF">2021-03-03T11:52:51Z</dcterms:modified>
</cp:coreProperties>
</file>